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08"/>
    <p:restoredTop sz="94666"/>
  </p:normalViewPr>
  <p:slideViewPr>
    <p:cSldViewPr snapToGrid="0">
      <p:cViewPr varScale="1">
        <p:scale>
          <a:sx n="136" d="100"/>
          <a:sy n="136" d="100"/>
        </p:scale>
        <p:origin x="42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848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30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265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814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0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873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98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198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414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328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292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99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124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822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354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https://portal.azure.com/#blade/Microsoft_Azure_Monitoring/AzureMonitoringBrowseBlade/appInsightsMetrics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463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09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/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229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722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產品發表 產品介紹、台風與問答反應等 10%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適切性 開放資料混搭程度與跨域應用深度10%</a:t>
            </a:r>
            <a:br>
              <a:rPr lang="en"/>
            </a:br>
            <a:r>
              <a:rPr lang="en"/>
              <a:t>完整性 產品或服務功能完整度、使用穩定性、產品或服務完成上架或申請作業25%</a:t>
            </a:r>
            <a:br>
              <a:rPr lang="en"/>
            </a:br>
            <a:r>
              <a:rPr lang="en"/>
              <a:t>創新性 創意構想程度 25%</a:t>
            </a:r>
            <a:br>
              <a:rPr lang="en"/>
            </a:br>
            <a:r>
              <a:rPr lang="en"/>
              <a:t>市場性 民眾接受度、市場發展性與商業效益 30%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186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一、遊憩景點查詢:提供戶外踏青各景點的地址、 照片以及聯絡方式等相關資訊，例如:台北一遊未盡、城市通 。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二、遊客反饋:提供民眾分享到各景點的遊樂心得， 例如:TripAdvisor。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三、主題活動資訊:以提供特定主題活動售票資訊 為導向的活動資訊平台，例如: KKTIX、華山 1914 文化 創意產業園區。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591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0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/>
            </a:r>
            <a:br>
              <a:rPr lang="en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610424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Protocol: SOAP, REST,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9593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/>
            </a:r>
            <a:br>
              <a:rPr lang="en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4573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252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踏晴 (Ta Ching)</a:t>
            </a:r>
            <a:endParaRPr b="1"/>
          </a:p>
          <a:p>
            <a:pPr marL="0" lvl="0" indent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/>
              <a:t>資工碩一 劉珈妤 M10615029</a:t>
            </a:r>
            <a:endParaRPr sz="2000" b="1"/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               宋狄勳 M10615032 </a:t>
            </a:r>
            <a:endParaRPr sz="2000" b="1"/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               謝義桐 M10615095</a:t>
            </a:r>
            <a:endParaRPr sz="20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21758" b="26360"/>
          <a:stretch/>
        </p:blipFill>
        <p:spPr>
          <a:xfrm>
            <a:off x="0" y="0"/>
            <a:ext cx="9144000" cy="296506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-414150" y="4821000"/>
            <a:ext cx="34434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D9D9D9"/>
                </a:solidFill>
              </a:rPr>
              <a:t>107 學年度 雲端運算與服務期末報告</a:t>
            </a:r>
            <a:endParaRPr sz="1200" b="1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t="1192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t="1192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0" y="0"/>
            <a:ext cx="9165600" cy="753000"/>
          </a:xfrm>
          <a:prstGeom prst="rect">
            <a:avLst/>
          </a:prstGeom>
          <a:solidFill>
            <a:srgbClr val="FFFFFF">
              <a:alpha val="7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"/>
            <a:ext cx="9144000" cy="5137608"/>
          </a:xfrm>
          <a:prstGeom prst="rect">
            <a:avLst/>
          </a:prstGeom>
        </p:spPr>
      </p:pic>
      <p:sp>
        <p:nvSpPr>
          <p:cNvPr id="8" name="Shape 169"/>
          <p:cNvSpPr txBox="1"/>
          <p:nvPr/>
        </p:nvSpPr>
        <p:spPr>
          <a:xfrm>
            <a:off x="5501425" y="3370550"/>
            <a:ext cx="2505000" cy="572700"/>
          </a:xfrm>
          <a:prstGeom prst="rect">
            <a:avLst/>
          </a:prstGeom>
          <a:solidFill>
            <a:srgbClr val="F0799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</a:rPr>
              <a:t>依活動地區分類</a:t>
            </a:r>
            <a:endParaRPr sz="25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1"/>
            <a:ext cx="9144000" cy="5132317"/>
          </a:xfrm>
          <a:prstGeom prst="rect">
            <a:avLst/>
          </a:prstGeom>
        </p:spPr>
      </p:pic>
      <p:sp>
        <p:nvSpPr>
          <p:cNvPr id="10" name="Shape 178"/>
          <p:cNvSpPr txBox="1"/>
          <p:nvPr/>
        </p:nvSpPr>
        <p:spPr>
          <a:xfrm>
            <a:off x="247150" y="2850825"/>
            <a:ext cx="2701200" cy="572700"/>
          </a:xfrm>
          <a:prstGeom prst="rect">
            <a:avLst/>
          </a:prstGeom>
          <a:solidFill>
            <a:srgbClr val="F0799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</a:rPr>
              <a:t>依活動類型分類</a:t>
            </a:r>
            <a:endParaRPr sz="25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t="12342"/>
          <a:stretch/>
        </p:blipFill>
        <p:spPr>
          <a:xfrm>
            <a:off x="0" y="0"/>
            <a:ext cx="9144000" cy="500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t="12134"/>
          <a:stretch/>
        </p:blipFill>
        <p:spPr>
          <a:xfrm>
            <a:off x="0" y="0"/>
            <a:ext cx="9144000" cy="5021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t="11927" b="19873"/>
          <a:stretch/>
        </p:blipFill>
        <p:spPr>
          <a:xfrm>
            <a:off x="0" y="0"/>
            <a:ext cx="9144000" cy="50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4777650" y="3335050"/>
            <a:ext cx="4175100" cy="572700"/>
          </a:xfrm>
          <a:prstGeom prst="rect">
            <a:avLst/>
          </a:prstGeom>
          <a:solidFill>
            <a:srgbClr val="F0799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</a:rPr>
              <a:t>中央氣象局資料 - 天氣預測</a:t>
            </a:r>
            <a:endParaRPr sz="25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t="12134"/>
          <a:stretch/>
        </p:blipFill>
        <p:spPr>
          <a:xfrm>
            <a:off x="0" y="0"/>
            <a:ext cx="9144000" cy="502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t="11894"/>
          <a:stretch/>
        </p:blipFill>
        <p:spPr>
          <a:xfrm>
            <a:off x="0" y="0"/>
            <a:ext cx="9118771" cy="502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t="12314" b="756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t="11925"/>
          <a:stretch/>
        </p:blipFill>
        <p:spPr>
          <a:xfrm>
            <a:off x="0" y="0"/>
            <a:ext cx="9144000" cy="50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r="7054" b="9156"/>
          <a:stretch/>
        </p:blipFill>
        <p:spPr>
          <a:xfrm>
            <a:off x="5885975" y="1934900"/>
            <a:ext cx="3282800" cy="320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0" y="887950"/>
            <a:ext cx="8222400" cy="25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B5C57"/>
                </a:solidFill>
              </a:rPr>
              <a:t>在日常生活中是否常發生想出去玩卻</a:t>
            </a:r>
            <a:r>
              <a:rPr lang="en" sz="2500" b="1">
                <a:solidFill>
                  <a:srgbClr val="6B5C57"/>
                </a:solidFill>
              </a:rPr>
              <a:t>不知道要去哪</a:t>
            </a:r>
            <a:r>
              <a:rPr lang="en" sz="2500">
                <a:solidFill>
                  <a:srgbClr val="6B5C57"/>
                </a:solidFill>
              </a:rPr>
              <a:t>？ </a:t>
            </a:r>
            <a:endParaRPr sz="2500">
              <a:solidFill>
                <a:srgbClr val="6B5C57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B5C57"/>
                </a:solidFill>
              </a:rPr>
              <a:t>覺得網路上找</a:t>
            </a:r>
            <a:r>
              <a:rPr lang="en" sz="2500" b="1">
                <a:solidFill>
                  <a:srgbClr val="6B5C57"/>
                </a:solidFill>
              </a:rPr>
              <a:t>資料過於分散</a:t>
            </a:r>
            <a:r>
              <a:rPr lang="en" sz="2500">
                <a:solidFill>
                  <a:srgbClr val="6B5C57"/>
                </a:solidFill>
              </a:rPr>
              <a:t>、</a:t>
            </a:r>
            <a:r>
              <a:rPr lang="en" sz="2500" b="1">
                <a:solidFill>
                  <a:srgbClr val="6B5C57"/>
                </a:solidFill>
              </a:rPr>
              <a:t>不確定興趣</a:t>
            </a:r>
            <a:r>
              <a:rPr lang="en" sz="2500">
                <a:solidFill>
                  <a:srgbClr val="6B5C57"/>
                </a:solidFill>
              </a:rPr>
              <a:t>適合什麼活動？</a:t>
            </a:r>
            <a:endParaRPr sz="2500">
              <a:solidFill>
                <a:srgbClr val="6B5C57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rgbClr val="6B5C57"/>
                </a:solidFill>
              </a:rPr>
              <a:t>常常得知活動</a:t>
            </a:r>
            <a:r>
              <a:rPr lang="en" sz="2500" b="1">
                <a:solidFill>
                  <a:srgbClr val="6B5C57"/>
                </a:solidFill>
              </a:rPr>
              <a:t>情報卻早已過期</a:t>
            </a:r>
            <a:r>
              <a:rPr lang="en" sz="2500">
                <a:solidFill>
                  <a:srgbClr val="6B5C57"/>
                </a:solidFill>
              </a:rPr>
              <a:t>？</a:t>
            </a:r>
            <a:endParaRPr sz="2500">
              <a:solidFill>
                <a:srgbClr val="6B5C5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t="12099" b="713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t="125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l="25639" t="19788"/>
          <a:stretch/>
        </p:blipFill>
        <p:spPr>
          <a:xfrm>
            <a:off x="4454375" y="2571750"/>
            <a:ext cx="4689624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41875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5">
            <a:alphaModFix/>
          </a:blip>
          <a:srcRect l="26573" t="20854"/>
          <a:stretch/>
        </p:blipFill>
        <p:spPr>
          <a:xfrm>
            <a:off x="4454375" y="0"/>
            <a:ext cx="4689624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1392450" y="2742250"/>
            <a:ext cx="1271700" cy="220200"/>
          </a:xfrm>
          <a:prstGeom prst="rect">
            <a:avLst/>
          </a:prstGeom>
          <a:noFill/>
          <a:ln w="28575" cap="flat" cmpd="sng">
            <a:solidFill>
              <a:srgbClr val="F079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454375" y="2351550"/>
            <a:ext cx="596700" cy="220200"/>
          </a:xfrm>
          <a:prstGeom prst="rect">
            <a:avLst/>
          </a:prstGeom>
          <a:noFill/>
          <a:ln w="28575" cap="flat" cmpd="sng">
            <a:solidFill>
              <a:srgbClr val="F079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4454375" y="4923300"/>
            <a:ext cx="596700" cy="220200"/>
          </a:xfrm>
          <a:prstGeom prst="rect">
            <a:avLst/>
          </a:prstGeom>
          <a:noFill/>
          <a:ln w="28575" cap="flat" cmpd="sng">
            <a:solidFill>
              <a:srgbClr val="F079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1418625" y="1118200"/>
            <a:ext cx="1054500" cy="1011600"/>
          </a:xfrm>
          <a:prstGeom prst="ellipse">
            <a:avLst/>
          </a:prstGeom>
          <a:solidFill>
            <a:srgbClr val="FF0000">
              <a:alpha val="1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3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000000"/>
                </a:solidFill>
              </a:rPr>
              <a:t>分工表</a:t>
            </a:r>
            <a:endParaRPr sz="35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000000"/>
              </a:solidFill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3113500" y="1644575"/>
            <a:ext cx="5355600" cy="24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系統分析、開發環境與雲端服務建置</a:t>
            </a:r>
            <a:endParaRPr sz="250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系統設計、資料蒐集與彙整</a:t>
            </a:r>
            <a:endParaRPr sz="250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系統分析、網頁程式設計</a:t>
            </a:r>
            <a:endParaRPr sz="2500"/>
          </a:p>
        </p:txBody>
      </p:sp>
      <p:sp>
        <p:nvSpPr>
          <p:cNvPr id="256" name="Shape 256"/>
          <p:cNvSpPr/>
          <p:nvPr/>
        </p:nvSpPr>
        <p:spPr>
          <a:xfrm>
            <a:off x="1418625" y="2266475"/>
            <a:ext cx="1054500" cy="1011600"/>
          </a:xfrm>
          <a:prstGeom prst="ellipse">
            <a:avLst/>
          </a:prstGeom>
          <a:solidFill>
            <a:srgbClr val="FF0000">
              <a:alpha val="1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1415000" y="3429475"/>
            <a:ext cx="1054500" cy="1011600"/>
          </a:xfrm>
          <a:prstGeom prst="ellipse">
            <a:avLst/>
          </a:prstGeom>
          <a:solidFill>
            <a:srgbClr val="FF0000">
              <a:alpha val="1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864350" y="1293250"/>
            <a:ext cx="230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 b="1"/>
              <a:t>宋狄勳</a:t>
            </a:r>
            <a:endParaRPr sz="3000" b="1"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000" b="1"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 b="1"/>
              <a:t>謝義桐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000" b="1"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 b="1"/>
              <a:t>劉珈妤</a:t>
            </a:r>
            <a:endParaRPr sz="30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7" y="0"/>
            <a:ext cx="9106525" cy="5143500"/>
          </a:xfrm>
          <a:prstGeom prst="rect">
            <a:avLst/>
          </a:prstGeom>
        </p:spPr>
      </p:pic>
      <p:sp>
        <p:nvSpPr>
          <p:cNvPr id="267" name="Shape 267"/>
          <p:cNvSpPr txBox="1"/>
          <p:nvPr/>
        </p:nvSpPr>
        <p:spPr>
          <a:xfrm>
            <a:off x="2593275" y="2666575"/>
            <a:ext cx="6550500" cy="809100"/>
          </a:xfrm>
          <a:prstGeom prst="rect">
            <a:avLst/>
          </a:prstGeom>
          <a:solidFill>
            <a:srgbClr val="A58E8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</a:rPr>
              <a:t>LIVE DEMO</a:t>
            </a:r>
            <a:endParaRPr sz="3500" b="1">
              <a:solidFill>
                <a:srgbClr val="FFFFFF"/>
              </a:solidFill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5652525" y="3551875"/>
            <a:ext cx="3717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7" y="0"/>
            <a:ext cx="9106525" cy="5143500"/>
          </a:xfrm>
          <a:prstGeom prst="rect">
            <a:avLst/>
          </a:prstGeom>
        </p:spPr>
      </p:pic>
      <p:sp>
        <p:nvSpPr>
          <p:cNvPr id="10" name="Shape 72"/>
          <p:cNvSpPr txBox="1"/>
          <p:nvPr/>
        </p:nvSpPr>
        <p:spPr>
          <a:xfrm>
            <a:off x="1494525" y="2591250"/>
            <a:ext cx="6198000" cy="572700"/>
          </a:xfrm>
          <a:prstGeom prst="rect">
            <a:avLst/>
          </a:prstGeom>
          <a:solidFill>
            <a:srgbClr val="F0799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 err="1">
                <a:solidFill>
                  <a:srgbClr val="FFFFFF"/>
                </a:solidFill>
              </a:rPr>
              <a:t>讓踏晴帶您細細品味世界各地的精彩活動</a:t>
            </a:r>
            <a:endParaRPr sz="25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37" y="1180475"/>
            <a:ext cx="6162726" cy="381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title" idx="4294967295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多元族群氣象資料應用組</a:t>
            </a:r>
            <a:endParaRPr sz="30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4294967295"/>
          </p:nvPr>
        </p:nvSpPr>
        <p:spPr>
          <a:xfrm>
            <a:off x="1979525" y="1685875"/>
            <a:ext cx="676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中央氣象局-一般天氣預報(一週縣市天氣預報)、(七天天氣預報)</a:t>
            </a:r>
            <a:br>
              <a:rPr lang="en"/>
            </a:br>
            <a:r>
              <a:rPr lang="en"/>
              <a:t>文化部-親子活動、綜藝活動</a:t>
            </a:r>
            <a:br>
              <a:rPr lang="en"/>
            </a:br>
            <a:r>
              <a:rPr lang="en"/>
              <a:t>交通部觀光局-觀光活動資料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臺北市政府社會局-身心障礙活動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一般大眾</a:t>
            </a:r>
            <a:r>
              <a:rPr lang="en"/>
              <a:t> 藝文活動愛好者、下課下班想找地方休憩或為心靈充電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資訊搜集苦手</a:t>
            </a:r>
            <a:r>
              <a:rPr lang="en"/>
              <a:t> 網路資訊分散、不知從何搜尋或得知情報卻已過時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多元族群</a:t>
            </a:r>
            <a:r>
              <a:rPr lang="en"/>
              <a:t> 為幼兒/親子以及身心障礙者提供更便利的資訊服務窗口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4294967295"/>
          </p:nvPr>
        </p:nvSpPr>
        <p:spPr>
          <a:xfrm>
            <a:off x="255475" y="1956650"/>
            <a:ext cx="160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適切性</a:t>
            </a:r>
            <a:endParaRPr sz="2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市場性</a:t>
            </a:r>
            <a:endParaRPr sz="2500"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</p:txBody>
      </p:sp>
      <p:cxnSp>
        <p:nvCxnSpPr>
          <p:cNvPr id="85" name="Shape 85"/>
          <p:cNvCxnSpPr/>
          <p:nvPr/>
        </p:nvCxnSpPr>
        <p:spPr>
          <a:xfrm>
            <a:off x="1979625" y="1831950"/>
            <a:ext cx="0" cy="14577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Shape 86"/>
          <p:cNvCxnSpPr/>
          <p:nvPr/>
        </p:nvCxnSpPr>
        <p:spPr>
          <a:xfrm>
            <a:off x="1986975" y="3756975"/>
            <a:ext cx="0" cy="12165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Shape 8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0" y="130375"/>
            <a:ext cx="1967382" cy="12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本系統有三大特點</a:t>
            </a:r>
            <a:endParaRPr sz="3000" b="1">
              <a:solidFill>
                <a:srgbClr val="000000"/>
              </a:solidFill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98725" y="1304875"/>
            <a:ext cx="550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提供使用者最新即時各種類型活動動態，讓使用者能隨時隨地查詢各地活動資訊，輕鬆瀏覽新鮮事。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使用者不再需要一邊看新聞一邊安排 旅程，透過此系統，我們以最新政府開放資料分析預 測目的地天氣，不用再煩惱天氣是晴是雨，快速安排 旅行很輕鬆。</a:t>
            </a:r>
            <a:endParaRPr/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以使用者為出發點，將氣象局、文化部、觀光局、社會局等異質開放資料結合，跨域應用。</a:t>
            </a:r>
            <a:br>
              <a:rPr lang="en"/>
            </a:b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0200" y="1499450"/>
            <a:ext cx="302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精彩活動即時查詢</a:t>
            </a:r>
            <a:endParaRPr sz="2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天氣即時預報</a:t>
            </a:r>
            <a:endParaRPr sz="2500"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以人為本 異質結合</a:t>
            </a:r>
            <a:endParaRPr sz="2500" b="1"/>
          </a:p>
        </p:txBody>
      </p:sp>
      <p:cxnSp>
        <p:nvCxnSpPr>
          <p:cNvPr id="95" name="Shape 95"/>
          <p:cNvCxnSpPr/>
          <p:nvPr/>
        </p:nvCxnSpPr>
        <p:spPr>
          <a:xfrm>
            <a:off x="3120525" y="1505600"/>
            <a:ext cx="2100" cy="6651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/>
          <p:cNvCxnSpPr/>
          <p:nvPr/>
        </p:nvCxnSpPr>
        <p:spPr>
          <a:xfrm>
            <a:off x="3190425" y="2357800"/>
            <a:ext cx="14700" cy="8751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Shape 97"/>
          <p:cNvCxnSpPr/>
          <p:nvPr/>
        </p:nvCxnSpPr>
        <p:spPr>
          <a:xfrm>
            <a:off x="3190425" y="3424600"/>
            <a:ext cx="0" cy="6759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7" y="0"/>
            <a:ext cx="9106525" cy="5143500"/>
          </a:xfrm>
          <a:prstGeom prst="rect">
            <a:avLst/>
          </a:prstGeom>
        </p:spPr>
      </p:pic>
      <p:sp>
        <p:nvSpPr>
          <p:cNvPr id="108" name="Shape 108"/>
          <p:cNvSpPr txBox="1"/>
          <p:nvPr/>
        </p:nvSpPr>
        <p:spPr>
          <a:xfrm>
            <a:off x="2593275" y="2666575"/>
            <a:ext cx="6550500" cy="809100"/>
          </a:xfrm>
          <a:prstGeom prst="rect">
            <a:avLst/>
          </a:prstGeom>
          <a:solidFill>
            <a:srgbClr val="A58E8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</a:rPr>
              <a:t> 開發環境 &amp; 系統架構  </a:t>
            </a:r>
            <a:endParaRPr sz="35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1813925" y="149775"/>
            <a:ext cx="5001000" cy="3421800"/>
          </a:xfrm>
          <a:prstGeom prst="cloudCallout">
            <a:avLst>
              <a:gd name="adj1" fmla="val -13547"/>
              <a:gd name="adj2" fmla="val 8172"/>
            </a:avLst>
          </a:prstGeom>
          <a:solidFill>
            <a:srgbClr val="4E7BA7">
              <a:alpha val="5000"/>
            </a:srgbClr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</p:txBody>
      </p:sp>
      <p:sp>
        <p:nvSpPr>
          <p:cNvPr id="114" name="Shape 114"/>
          <p:cNvSpPr txBox="1"/>
          <p:nvPr/>
        </p:nvSpPr>
        <p:spPr>
          <a:xfrm>
            <a:off x="7735900" y="46925"/>
            <a:ext cx="1344900" cy="398100"/>
          </a:xfrm>
          <a:prstGeom prst="rect">
            <a:avLst/>
          </a:prstGeom>
          <a:noFill/>
          <a:ln w="28575" cap="flat" cmpd="sng">
            <a:solidFill>
              <a:srgbClr val="F079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07995"/>
                </a:solidFill>
              </a:rPr>
              <a:t>系統整體架構</a:t>
            </a:r>
            <a:endParaRPr b="1">
              <a:solidFill>
                <a:srgbClr val="F07995"/>
              </a:solidFill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1552287"/>
            <a:ext cx="1247590" cy="108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t="12549"/>
          <a:stretch/>
        </p:blipFill>
        <p:spPr>
          <a:xfrm>
            <a:off x="96476" y="1737590"/>
            <a:ext cx="1068442" cy="5237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1255720" y="1876175"/>
            <a:ext cx="960600" cy="384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2218550" y="687675"/>
            <a:ext cx="1587000" cy="1087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Live Services</a:t>
            </a:r>
            <a:endParaRPr b="1">
              <a:solidFill>
                <a:srgbClr val="FFFFFF"/>
              </a:solidFill>
            </a:endParaRPr>
          </a:p>
          <a:p>
            <a:pPr marL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.NET Services</a:t>
            </a:r>
            <a:endParaRPr b="1">
              <a:solidFill>
                <a:srgbClr val="FFFFFF"/>
              </a:solidFill>
            </a:endParaRPr>
          </a:p>
          <a:p>
            <a:pPr marL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SQL Services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218550" y="1854400"/>
            <a:ext cx="1587000" cy="1411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Partner Applications and Web Services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4859175" y="1737600"/>
            <a:ext cx="1295700" cy="58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Cloud Application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000" y="3838125"/>
            <a:ext cx="1914950" cy="10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4101775" y="3148425"/>
            <a:ext cx="366000" cy="645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3200900" y="351725"/>
            <a:ext cx="22629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  <a:highlight>
                  <a:srgbClr val="FFFFFF"/>
                </a:highlight>
              </a:rPr>
              <a:t>Azure Service Platform</a:t>
            </a:r>
            <a:endParaRPr b="1">
              <a:solidFill>
                <a:srgbClr val="B7B7B7"/>
              </a:solidFill>
              <a:highlight>
                <a:srgbClr val="FFFFFF"/>
              </a:highlight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3950" y="3759900"/>
            <a:ext cx="1295700" cy="115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6467925" y="1707100"/>
            <a:ext cx="960600" cy="584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0125" y="1304501"/>
            <a:ext cx="1407874" cy="141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7700300" y="906400"/>
            <a:ext cx="12477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58E87"/>
                </a:solidFill>
              </a:rPr>
              <a:t>End Users</a:t>
            </a:r>
            <a:endParaRPr b="1">
              <a:solidFill>
                <a:srgbClr val="A58E87"/>
              </a:solidFill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862275" y="3148425"/>
            <a:ext cx="366000" cy="645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4200" y="1977150"/>
            <a:ext cx="366000" cy="3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1230395" y="1896862"/>
            <a:ext cx="1011300" cy="33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Protocol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3852032" y="1886625"/>
            <a:ext cx="960600" cy="384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3826708" y="1907312"/>
            <a:ext cx="1011300" cy="33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</a:rPr>
              <a:t>Protocol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5294575" y="3108075"/>
            <a:ext cx="3701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B5C57"/>
                </a:solidFill>
              </a:rPr>
              <a:t>將「踏晴」App Service 發行到 Microsoft Azure Platform，計量計價使用平台服務資源。</a:t>
            </a:r>
            <a:endParaRPr sz="1200" b="1">
              <a:solidFill>
                <a:srgbClr val="6B5C57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1255725" y="4815125"/>
            <a:ext cx="5932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B5C57"/>
                </a:solidFill>
              </a:rPr>
              <a:t>Local 端使用 Visual Studio 開發「踏晴」App Service 並建立/連結SQL Services。</a:t>
            </a:r>
            <a:endParaRPr sz="1200" b="1">
              <a:solidFill>
                <a:srgbClr val="6B5C57"/>
              </a:solidFill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4651225" y="965400"/>
            <a:ext cx="3701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FA8DC"/>
                </a:solidFill>
              </a:rPr>
              <a:t>發行後的 Application 以 </a:t>
            </a:r>
            <a:endParaRPr sz="1200" b="1">
              <a:solidFill>
                <a:srgbClr val="6FA8DC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FA8DC"/>
                </a:solidFill>
              </a:rPr>
              <a:t>Cloud Application 的形式</a:t>
            </a:r>
            <a:endParaRPr sz="1200" b="1">
              <a:solidFill>
                <a:srgbClr val="6FA8D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FA8DC"/>
                </a:solidFill>
              </a:rPr>
              <a:t>提供服務給使用者。</a:t>
            </a:r>
            <a:endParaRPr sz="1200" b="1">
              <a:solidFill>
                <a:srgbClr val="6FA8DC"/>
              </a:solidFill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473658" y="1194400"/>
            <a:ext cx="400850" cy="699450"/>
          </a:xfrm>
          <a:custGeom>
            <a:avLst/>
            <a:gdLst/>
            <a:ahLst/>
            <a:cxnLst/>
            <a:rect l="0" t="0" r="0" b="0"/>
            <a:pathLst>
              <a:path w="16034" h="27978" extrusionOk="0">
                <a:moveTo>
                  <a:pt x="16034" y="27978"/>
                </a:moveTo>
                <a:cubicBezTo>
                  <a:pt x="14169" y="27117"/>
                  <a:pt x="7497" y="25037"/>
                  <a:pt x="4843" y="22813"/>
                </a:cubicBezTo>
                <a:cubicBezTo>
                  <a:pt x="2189" y="20589"/>
                  <a:pt x="323" y="17720"/>
                  <a:pt x="108" y="14635"/>
                </a:cubicBezTo>
                <a:cubicBezTo>
                  <a:pt x="-107" y="11550"/>
                  <a:pt x="2116" y="6744"/>
                  <a:pt x="3551" y="4305"/>
                </a:cubicBezTo>
                <a:cubicBezTo>
                  <a:pt x="4986" y="1866"/>
                  <a:pt x="7855" y="718"/>
                  <a:pt x="8716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7" y="0"/>
            <a:ext cx="9106525" cy="5143500"/>
          </a:xfrm>
          <a:prstGeom prst="rect">
            <a:avLst/>
          </a:prstGeom>
        </p:spPr>
      </p:pic>
      <p:sp>
        <p:nvSpPr>
          <p:cNvPr id="147" name="Shape 147"/>
          <p:cNvSpPr txBox="1"/>
          <p:nvPr/>
        </p:nvSpPr>
        <p:spPr>
          <a:xfrm>
            <a:off x="2593275" y="2666575"/>
            <a:ext cx="6550500" cy="809100"/>
          </a:xfrm>
          <a:prstGeom prst="rect">
            <a:avLst/>
          </a:prstGeom>
          <a:solidFill>
            <a:srgbClr val="A58E8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</a:rPr>
              <a:t>功能介紹</a:t>
            </a:r>
            <a:endParaRPr sz="35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193</Words>
  <Application>Microsoft Macintosh PowerPoint</Application>
  <PresentationFormat>On-screen Show (16:9)</PresentationFormat>
  <Paragraphs>72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PowerPoint Presentation</vt:lpstr>
      <vt:lpstr>PowerPoint Presentation</vt:lpstr>
      <vt:lpstr>PowerPoint Presentation</vt:lpstr>
      <vt:lpstr>多元族群氣象資料應用組</vt:lpstr>
      <vt:lpstr>PowerPoint Presentation</vt:lpstr>
      <vt:lpstr>本系統有三大特點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分工表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</cp:revision>
  <dcterms:modified xsi:type="dcterms:W3CDTF">2018-06-06T07:57:37Z</dcterms:modified>
</cp:coreProperties>
</file>